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5" r:id="rId30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0" Type="http://schemas.openxmlformats.org/officeDocument/2006/relationships/slide" Target="slides/slide18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image" Target="../media/image345.png"/></Relationship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8" name="Shape 11538"/>
        <p:cNvGrpSpPr/>
        <p:nvPr/>
      </p:nvGrpSpPr>
      <p:grpSpPr>
        <a:xfrm>
          <a:off x="0" y="0"/>
          <a:ext cx="0" cy="0"/>
          <a:chOff x="0" y="0"/>
          <a:chExt cx="0" cy="0"/>
        </a:xfrm>
      </p:grpSpPr>
      <p:sp>
        <p:nvSpPr>
          <p:cNvPr id="11539" name="Google Shape;11539;p1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40" name="Google Shape;11540;p180:notes"/>
          <p:cNvSpPr txBox="1"/>
          <p:nvPr>
            <p:ph idx="1" type="body"/>
          </p:nvPr>
        </p:nvSpPr>
        <p:spPr>
          <a:xfrm>
            <a:off x="782638" y="4800600"/>
            <a:ext cx="5316537" cy="4111625"/>
          </a:xfrm>
          <a:prstGeom prst="rect">
            <a:avLst/>
          </a:prstGeom>
          <a:noFill/>
          <a:ln>
            <a:noFill/>
          </a:ln>
        </p:spPr>
        <p:txBody>
          <a:bodyPr anchorCtr="0" anchor="t" bIns="45700" lIns="91425" spcFirstLastPara="1" rIns="91425" wrap="square" tIns="45700">
            <a:noAutofit/>
          </a:bodyPr>
          <a:lstStyle/>
          <a:p>
            <a:pPr indent="0" lvl="1" marL="468313" rtl="0" algn="l">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176213" lvl="0" marL="176213" rtl="0" algn="l">
              <a:spcBef>
                <a:spcPts val="0"/>
              </a:spcBef>
              <a:spcAft>
                <a:spcPts val="0"/>
              </a:spcAft>
              <a:buNone/>
            </a:pPr>
            <a:r>
              <a:rPr b="1" i="1" lang="en-US">
                <a:latin typeface="Arial"/>
                <a:ea typeface="Arial"/>
                <a:cs typeface="Arial"/>
                <a:sym typeface="Arial"/>
              </a:rPr>
              <a:t> Instructor – </a:t>
            </a:r>
            <a:r>
              <a:rPr i="1" lang="en-US">
                <a:latin typeface="Arial"/>
                <a:ea typeface="Arial"/>
                <a:cs typeface="Arial"/>
                <a:sym typeface="Arial"/>
              </a:rPr>
              <a:t>By entering data into the system before the payroll processing cycle, it reduces the interruption of the employee being paid. (Read Example)</a:t>
            </a:r>
            <a:endParaRPr/>
          </a:p>
          <a:p>
            <a:pPr indent="-176213" lvl="0" marL="176213" rtl="0" algn="l">
              <a:spcBef>
                <a:spcPts val="0"/>
              </a:spcBef>
              <a:spcAft>
                <a:spcPts val="0"/>
              </a:spcAft>
              <a:buNone/>
            </a:pPr>
            <a:r>
              <a:rPr i="1" lang="en-US">
                <a:latin typeface="Arial"/>
                <a:ea typeface="Arial"/>
                <a:cs typeface="Arial"/>
                <a:sym typeface="Arial"/>
              </a:rPr>
              <a:t>	Introduce HRMS Support – HRMS Payroll and Financial Errors page.  This would be an ideal time to talk about Payroll errors as well.</a:t>
            </a:r>
            <a:endParaRPr>
              <a:latin typeface="Arial"/>
              <a:ea typeface="Arial"/>
              <a:cs typeface="Arial"/>
              <a:sym typeface="Arial"/>
            </a:endParaRPr>
          </a:p>
        </p:txBody>
      </p:sp>
      <p:pic>
        <p:nvPicPr>
          <p:cNvPr descr="MCEN00630_0000[1]" id="11541" name="Google Shape;11541;p180:notes"/>
          <p:cNvPicPr preferRelativeResize="0"/>
          <p:nvPr/>
        </p:nvPicPr>
        <p:blipFill rotWithShape="1">
          <a:blip r:embed="rId2">
            <a:alphaModFix/>
          </a:blip>
          <a:srcRect b="0" l="0" r="0" t="0"/>
          <a:stretch/>
        </p:blipFill>
        <p:spPr>
          <a:xfrm>
            <a:off x="468313" y="5029200"/>
            <a:ext cx="379412" cy="381000"/>
          </a:xfrm>
          <a:prstGeom prst="rect">
            <a:avLst/>
          </a:prstGeom>
          <a:noFill/>
          <a:ln>
            <a:noFill/>
          </a:ln>
        </p:spPr>
      </p:pic>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30.xml"/><Relationship Id="rId2" Type="http://schemas.openxmlformats.org/officeDocument/2006/relationships/notesSlide" Target="../notesSlides/notesSlide180.xml"/></Relationships>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2" name="Shape 11542"/>
        <p:cNvGrpSpPr/>
        <p:nvPr/>
      </p:nvGrpSpPr>
      <p:grpSpPr>
        <a:xfrm>
          <a:off x="0" y="0"/>
          <a:ext cx="0" cy="0"/>
          <a:chOff x="0" y="0"/>
          <a:chExt cx="0" cy="0"/>
        </a:xfrm>
      </p:grpSpPr>
      <p:sp>
        <p:nvSpPr>
          <p:cNvPr id="11543" name="Google Shape;11543;p16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544" name="Google Shape;11544;p161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Integration With Other HRMS Components</a:t>
            </a:r>
            <a:endParaRPr/>
          </a:p>
        </p:txBody>
      </p:sp>
      <p:sp>
        <p:nvSpPr>
          <p:cNvPr id="11545" name="Google Shape;11545;p1610"/>
          <p:cNvSpPr txBox="1"/>
          <p:nvPr>
            <p:ph idx="1" type="body"/>
          </p:nvPr>
        </p:nvSpPr>
        <p:spPr>
          <a:xfrm>
            <a:off x="152400" y="1295400"/>
            <a:ext cx="8534400" cy="3657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400"/>
              <a:buChar char="■"/>
            </a:pPr>
            <a:r>
              <a:rPr lang="en-US"/>
              <a:t>HRMS is an</a:t>
            </a:r>
            <a:r>
              <a:rPr i="1" lang="en-US"/>
              <a:t> </a:t>
            </a:r>
            <a:r>
              <a:rPr b="0" i="0" lang="en-US" u="none">
                <a:solidFill>
                  <a:srgbClr val="3CDF21"/>
                </a:solidFill>
              </a:rPr>
              <a:t>integrated</a:t>
            </a:r>
            <a:r>
              <a:rPr i="1" lang="en-US"/>
              <a:t> </a:t>
            </a:r>
            <a:r>
              <a:rPr lang="en-US"/>
              <a:t>system, with the ability to shared data with other HRMS components.</a:t>
            </a:r>
            <a:endParaRPr/>
          </a:p>
          <a:p>
            <a:pPr indent="-342900" lvl="0" marL="342900" rtl="0" algn="l">
              <a:lnSpc>
                <a:spcPct val="90000"/>
              </a:lnSpc>
              <a:spcBef>
                <a:spcPts val="1200"/>
              </a:spcBef>
              <a:spcAft>
                <a:spcPts val="0"/>
              </a:spcAft>
              <a:buSzPts val="2400"/>
              <a:buChar char="■"/>
            </a:pPr>
            <a:r>
              <a:rPr b="1" i="1" lang="en-US" u="none">
                <a:solidFill>
                  <a:srgbClr val="F1A680"/>
                </a:solidFill>
              </a:rPr>
              <a:t>It allows real-time transmission from Personnel Administration to:</a:t>
            </a:r>
            <a:endParaRPr/>
          </a:p>
          <a:p>
            <a:pPr indent="-285750" lvl="1" marL="742950" rtl="0" algn="l">
              <a:lnSpc>
                <a:spcPct val="90000"/>
              </a:lnSpc>
              <a:spcBef>
                <a:spcPts val="1640"/>
              </a:spcBef>
              <a:spcAft>
                <a:spcPts val="0"/>
              </a:spcAft>
              <a:buSzPts val="2200"/>
              <a:buChar char="–"/>
            </a:pPr>
            <a:r>
              <a:rPr b="0" i="1" lang="en-US" u="sng">
                <a:solidFill>
                  <a:srgbClr val="392624"/>
                </a:solidFill>
              </a:rPr>
              <a:t>Organizational Management</a:t>
            </a:r>
            <a:endParaRPr/>
          </a:p>
          <a:p>
            <a:pPr indent="-285750" lvl="1" marL="742950" rtl="0" algn="l">
              <a:lnSpc>
                <a:spcPct val="90000"/>
              </a:lnSpc>
              <a:spcBef>
                <a:spcPts val="440"/>
              </a:spcBef>
              <a:spcAft>
                <a:spcPts val="0"/>
              </a:spcAft>
              <a:buSzPts val="2200"/>
              <a:buChar char="–"/>
            </a:pPr>
            <a:r>
              <a:rPr b="0" i="1" lang="en-US" u="sng">
                <a:solidFill>
                  <a:srgbClr val="CF47E0"/>
                </a:solidFill>
              </a:rPr>
              <a:t>TIME MANAGEMENT</a:t>
            </a:r>
            <a:endParaRPr/>
          </a:p>
          <a:p>
            <a:pPr indent="-285750" lvl="1" marL="742950" rtl="0" algn="l">
              <a:lnSpc>
                <a:spcPct val="90000"/>
              </a:lnSpc>
              <a:spcBef>
                <a:spcPts val="440"/>
              </a:spcBef>
              <a:spcAft>
                <a:spcPts val="0"/>
              </a:spcAft>
              <a:buSzPts val="2200"/>
              <a:buChar char="–"/>
            </a:pPr>
            <a:r>
              <a:rPr b="1" i="1" lang="en-US" u="sng">
                <a:solidFill>
                  <a:srgbClr val="F9E7C9"/>
                </a:solidFill>
              </a:rPr>
              <a:t>Payroll</a:t>
            </a:r>
            <a:endParaRPr/>
          </a:p>
          <a:p>
            <a:pPr indent="-285750" lvl="1" marL="742950" rtl="0" algn="l">
              <a:lnSpc>
                <a:spcPct val="90000"/>
              </a:lnSpc>
              <a:spcBef>
                <a:spcPts val="440"/>
              </a:spcBef>
              <a:spcAft>
                <a:spcPts val="0"/>
              </a:spcAft>
              <a:buSzPts val="2200"/>
              <a:buChar char="–"/>
            </a:pPr>
            <a:r>
              <a:rPr b="1" i="0" lang="en-US" u="none">
                <a:solidFill>
                  <a:srgbClr val="EBE292"/>
                </a:solidFill>
              </a:rPr>
              <a:t>Benefits</a:t>
            </a:r>
            <a:endParaRPr/>
          </a:p>
        </p:txBody>
      </p:sp>
      <p:grpSp>
        <p:nvGrpSpPr>
          <p:cNvPr id="11546" name="Google Shape;11546;p1610"/>
          <p:cNvGrpSpPr/>
          <p:nvPr/>
        </p:nvGrpSpPr>
        <p:grpSpPr>
          <a:xfrm>
            <a:off x="4283075" y="2682874"/>
            <a:ext cx="3794118" cy="3549656"/>
            <a:chOff x="1158875" y="269874"/>
            <a:chExt cx="3794118" cy="3549656"/>
          </a:xfrm>
        </p:grpSpPr>
        <p:sp>
          <p:nvSpPr>
            <p:cNvPr id="11547" name="Google Shape;11547;p1610"/>
            <p:cNvSpPr/>
            <p:nvPr/>
          </p:nvSpPr>
          <p:spPr>
            <a:xfrm>
              <a:off x="2133597" y="1168396"/>
              <a:ext cx="1828805" cy="1727206"/>
            </a:xfrm>
            <a:prstGeom prst="ellipse">
              <a:avLst/>
            </a:prstGeom>
            <a:solidFill>
              <a:srgbClr val="CC66FF"/>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1610"/>
            <p:cNvSpPr txBox="1"/>
            <p:nvPr/>
          </p:nvSpPr>
          <p:spPr>
            <a:xfrm>
              <a:off x="2401419" y="1421339"/>
              <a:ext cx="1293161" cy="122132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Personnel Administration</a:t>
              </a:r>
              <a:endParaRPr/>
            </a:p>
          </p:txBody>
        </p:sp>
        <p:sp>
          <p:nvSpPr>
            <p:cNvPr id="11549" name="Google Shape;11549;p1610"/>
            <p:cNvSpPr/>
            <p:nvPr/>
          </p:nvSpPr>
          <p:spPr>
            <a:xfrm>
              <a:off x="2484437" y="269874"/>
              <a:ext cx="1127124" cy="1127124"/>
            </a:xfrm>
            <a:prstGeom prst="ellipse">
              <a:avLst/>
            </a:prstGeom>
            <a:gradFill>
              <a:gsLst>
                <a:gs pos="0">
                  <a:srgbClr val="FFFF00"/>
                </a:gs>
                <a:gs pos="80000">
                  <a:srgbClr val="AEDCE0">
                    <a:alpha val="49803"/>
                  </a:srgbClr>
                </a:gs>
                <a:gs pos="100000">
                  <a:srgbClr val="AEDEE2">
                    <a:alpha val="49803"/>
                  </a:srgbClr>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1610"/>
            <p:cNvSpPr txBox="1"/>
            <p:nvPr/>
          </p:nvSpPr>
          <p:spPr>
            <a:xfrm>
              <a:off x="2649500" y="434937"/>
              <a:ext cx="796998" cy="79699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Time Management</a:t>
              </a:r>
              <a:endParaRPr/>
            </a:p>
          </p:txBody>
        </p:sp>
        <p:sp>
          <p:nvSpPr>
            <p:cNvPr id="11551" name="Google Shape;11551;p1610"/>
            <p:cNvSpPr/>
            <p:nvPr/>
          </p:nvSpPr>
          <p:spPr>
            <a:xfrm>
              <a:off x="3825869" y="1468437"/>
              <a:ext cx="1127124" cy="1127124"/>
            </a:xfrm>
            <a:prstGeom prst="ellipse">
              <a:avLst/>
            </a:prstGeom>
            <a:gradFill>
              <a:gsLst>
                <a:gs pos="0">
                  <a:srgbClr val="0070C0"/>
                </a:gs>
                <a:gs pos="80000">
                  <a:srgbClr val="AEDCE0">
                    <a:alpha val="49803"/>
                  </a:srgbClr>
                </a:gs>
                <a:gs pos="100000">
                  <a:srgbClr val="AEDEE2">
                    <a:alpha val="49803"/>
                  </a:srgbClr>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1610"/>
            <p:cNvSpPr txBox="1"/>
            <p:nvPr/>
          </p:nvSpPr>
          <p:spPr>
            <a:xfrm>
              <a:off x="3990932" y="1633500"/>
              <a:ext cx="796998" cy="79699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Payroll</a:t>
              </a:r>
              <a:endParaRPr/>
            </a:p>
          </p:txBody>
        </p:sp>
        <p:sp>
          <p:nvSpPr>
            <p:cNvPr id="11553" name="Google Shape;11553;p1610"/>
            <p:cNvSpPr/>
            <p:nvPr/>
          </p:nvSpPr>
          <p:spPr>
            <a:xfrm>
              <a:off x="2514609" y="2692406"/>
              <a:ext cx="1127124" cy="1127124"/>
            </a:xfrm>
            <a:prstGeom prst="ellipse">
              <a:avLst/>
            </a:prstGeom>
            <a:gradFill>
              <a:gsLst>
                <a:gs pos="0">
                  <a:srgbClr val="00CC00">
                    <a:alpha val="49803"/>
                  </a:srgbClr>
                </a:gs>
                <a:gs pos="80000">
                  <a:srgbClr val="AEDCE0">
                    <a:alpha val="49803"/>
                  </a:srgbClr>
                </a:gs>
                <a:gs pos="100000">
                  <a:srgbClr val="AEDEE2">
                    <a:alpha val="49803"/>
                  </a:srgbClr>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1610"/>
            <p:cNvSpPr txBox="1"/>
            <p:nvPr/>
          </p:nvSpPr>
          <p:spPr>
            <a:xfrm>
              <a:off x="2679672" y="2857469"/>
              <a:ext cx="796998" cy="79699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Benefits</a:t>
              </a:r>
              <a:endParaRPr/>
            </a:p>
          </p:txBody>
        </p:sp>
        <p:sp>
          <p:nvSpPr>
            <p:cNvPr id="11555" name="Google Shape;11555;p1610"/>
            <p:cNvSpPr/>
            <p:nvPr/>
          </p:nvSpPr>
          <p:spPr>
            <a:xfrm>
              <a:off x="1158875" y="1468437"/>
              <a:ext cx="1127124" cy="1127124"/>
            </a:xfrm>
            <a:prstGeom prst="ellipse">
              <a:avLst/>
            </a:prstGeom>
            <a:gradFill>
              <a:gsLst>
                <a:gs pos="0">
                  <a:srgbClr val="FF6699"/>
                </a:gs>
                <a:gs pos="80000">
                  <a:srgbClr val="AEDCE0">
                    <a:alpha val="49803"/>
                  </a:srgbClr>
                </a:gs>
                <a:gs pos="100000">
                  <a:srgbClr val="AEDEE2">
                    <a:alpha val="49803"/>
                  </a:srgbClr>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1610"/>
            <p:cNvSpPr txBox="1"/>
            <p:nvPr/>
          </p:nvSpPr>
          <p:spPr>
            <a:xfrm>
              <a:off x="1323938" y="1633500"/>
              <a:ext cx="796998" cy="79699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Organizational</a:t>
              </a:r>
              <a:endParaRPr/>
            </a:p>
            <a:p>
              <a:pPr indent="0" lvl="0" marL="0" marR="0" rtl="0" algn="ctr">
                <a:lnSpc>
                  <a:spcPct val="90000"/>
                </a:lnSpc>
                <a:spcBef>
                  <a:spcPts val="315"/>
                </a:spcBef>
                <a:spcAft>
                  <a:spcPts val="0"/>
                </a:spcAft>
                <a:buClr>
                  <a:schemeClr val="dk1"/>
                </a:buClr>
                <a:buSzPts val="900"/>
                <a:buFont typeface="Arial"/>
                <a:buNone/>
              </a:pPr>
              <a:r>
                <a:rPr lang="en-US" sz="900">
                  <a:solidFill>
                    <a:schemeClr val="dk1"/>
                  </a:solidFill>
                  <a:latin typeface="Arial"/>
                  <a:ea typeface="Arial"/>
                  <a:cs typeface="Arial"/>
                  <a:sym typeface="Arial"/>
                </a:rPr>
                <a:t>Management</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